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6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57" r:id="rId8"/>
    <p:sldId id="258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7" r:id="rId19"/>
    <p:sldId id="278" r:id="rId20"/>
    <p:sldId id="279" r:id="rId21"/>
    <p:sldId id="273" r:id="rId22"/>
    <p:sldId id="274" r:id="rId23"/>
    <p:sldId id="275" r:id="rId24"/>
    <p:sldId id="276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7E61A94-68C6-4DC3-9B3D-2E64D341B709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7526594-7FDD-4D4A-A1B7-53DBE4055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612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1A94-68C6-4DC3-9B3D-2E64D341B709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6594-7FDD-4D4A-A1B7-53DBE4055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276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7E61A94-68C6-4DC3-9B3D-2E64D341B709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7526594-7FDD-4D4A-A1B7-53DBE4055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522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7E61A94-68C6-4DC3-9B3D-2E64D341B709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7526594-7FDD-4D4A-A1B7-53DBE405564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99741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7E61A94-68C6-4DC3-9B3D-2E64D341B709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7526594-7FDD-4D4A-A1B7-53DBE4055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283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1A94-68C6-4DC3-9B3D-2E64D341B709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6594-7FDD-4D4A-A1B7-53DBE4055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5365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1A94-68C6-4DC3-9B3D-2E64D341B709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6594-7FDD-4D4A-A1B7-53DBE4055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2176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1A94-68C6-4DC3-9B3D-2E64D341B709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6594-7FDD-4D4A-A1B7-53DBE4055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4909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7E61A94-68C6-4DC3-9B3D-2E64D341B709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7526594-7FDD-4D4A-A1B7-53DBE4055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286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1A94-68C6-4DC3-9B3D-2E64D341B709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6594-7FDD-4D4A-A1B7-53DBE4055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347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7E61A94-68C6-4DC3-9B3D-2E64D341B709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7526594-7FDD-4D4A-A1B7-53DBE4055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562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1A94-68C6-4DC3-9B3D-2E64D341B709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6594-7FDD-4D4A-A1B7-53DBE4055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382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1A94-68C6-4DC3-9B3D-2E64D341B709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6594-7FDD-4D4A-A1B7-53DBE4055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403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1A94-68C6-4DC3-9B3D-2E64D341B709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6594-7FDD-4D4A-A1B7-53DBE4055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903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1A94-68C6-4DC3-9B3D-2E64D341B709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6594-7FDD-4D4A-A1B7-53DBE4055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04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1A94-68C6-4DC3-9B3D-2E64D341B709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6594-7FDD-4D4A-A1B7-53DBE4055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489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1A94-68C6-4DC3-9B3D-2E64D341B709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6594-7FDD-4D4A-A1B7-53DBE4055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13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61A94-68C6-4DC3-9B3D-2E64D341B709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26594-7FDD-4D4A-A1B7-53DBE4055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146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  <p:sldLayoutId id="2147483869" r:id="rId13"/>
    <p:sldLayoutId id="2147483870" r:id="rId14"/>
    <p:sldLayoutId id="2147483871" r:id="rId15"/>
    <p:sldLayoutId id="2147483872" r:id="rId16"/>
    <p:sldLayoutId id="2147483873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elebrity" TargetMode="External"/><Relationship Id="rId2" Type="http://schemas.openxmlformats.org/officeDocument/2006/relationships/hyperlink" Target="https://en.wikipedia.org/wiki/Richard_Coyn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False_identity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15A2B-B1A2-4DE9-9CB9-3704BFB942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Sociology of the Internet and New Media 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70AA80-F27A-46E2-B6E3-1CEA3206A3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15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2A76C-9DDD-4F5C-961A-35FB91418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concepts of sociology and internet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B6FC7-CF23-4074-B6FC-AD74DBBB1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The public sphere</a:t>
            </a:r>
          </a:p>
          <a:p>
            <a:r>
              <a:rPr lang="en-US" dirty="0"/>
              <a:t>By 'the public sphere' we mean first of all a realm of our social life in which something approaching public opinion can be formed. The public sphere, then, is notionally a space, one that exists and mediates between the mass and the power elite, an arena in which power is formed and </a:t>
            </a:r>
            <a:r>
              <a:rPr lang="en-GB" dirty="0"/>
              <a:t>directed.</a:t>
            </a:r>
          </a:p>
          <a:p>
            <a:r>
              <a:rPr lang="en-US" dirty="0"/>
              <a:t>At its most basic, a public sphere, in order to be considered as such, must meet </a:t>
            </a:r>
            <a:r>
              <a:rPr lang="en-US" b="1" dirty="0"/>
              <a:t>two criteria</a:t>
            </a:r>
            <a:r>
              <a:rPr lang="en-US" dirty="0"/>
              <a:t>, namely that </a:t>
            </a:r>
            <a:r>
              <a:rPr lang="en-US" b="1" dirty="0"/>
              <a:t>'access [is] guaranteed to all'</a:t>
            </a:r>
            <a:r>
              <a:rPr lang="en-US" dirty="0"/>
              <a:t> and that </a:t>
            </a:r>
            <a:r>
              <a:rPr lang="en-US" b="1" dirty="0"/>
              <a:t>'citizens have a right to confer in an unrestricted </a:t>
            </a:r>
            <a:r>
              <a:rPr lang="en-GB" b="1" dirty="0"/>
              <a:t>fashion' </a:t>
            </a:r>
            <a:r>
              <a:rPr lang="en-GB" dirty="0"/>
              <a:t>(Sparks 1998: 112).</a:t>
            </a:r>
          </a:p>
          <a:p>
            <a:r>
              <a:rPr lang="en-GB" dirty="0"/>
              <a:t>Internet has created ‘Global Public Sphere’. </a:t>
            </a:r>
          </a:p>
        </p:txBody>
      </p:sp>
    </p:spTree>
    <p:extLst>
      <p:ext uri="{BB962C8B-B14F-4D97-AF65-F5344CB8AC3E}">
        <p14:creationId xmlns:p14="http://schemas.microsoft.com/office/powerpoint/2010/main" val="3831281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AE313-1213-4976-99D4-BB4B01F7B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Access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F56D2-DAF7-41AD-BE74-AA3525BAD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with any improvement to human society, not everyone has equal access. Technology, in particular, often creates changes that lead to ever greater inequalities. </a:t>
            </a:r>
            <a:endParaRPr lang="en-GB" dirty="0"/>
          </a:p>
          <a:p>
            <a:r>
              <a:rPr lang="en-US" dirty="0"/>
              <a:t>Information poverty has become one of the core questions for the study of the internet amidst fears that its popularity is exacerbating or actually creating an information underclass.</a:t>
            </a:r>
          </a:p>
          <a:p>
            <a:r>
              <a:rPr lang="en-US" dirty="0"/>
              <a:t>The exclusion of this underclass from the benefits of the new informational order will be long lasting or permanent.</a:t>
            </a:r>
          </a:p>
        </p:txBody>
      </p:sp>
    </p:spTree>
    <p:extLst>
      <p:ext uri="{BB962C8B-B14F-4D97-AF65-F5344CB8AC3E}">
        <p14:creationId xmlns:p14="http://schemas.microsoft.com/office/powerpoint/2010/main" val="787182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100D5-05D7-40A1-8392-EA5E0B81B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9CD6D-A376-454A-A92F-B7D7369BF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two forms of technological stratification. </a:t>
            </a:r>
          </a:p>
          <a:p>
            <a:r>
              <a:rPr lang="en-US" dirty="0"/>
              <a:t>The first is differential class-based access to technology in the form of the </a:t>
            </a:r>
            <a:r>
              <a:rPr lang="en-US" b="1" dirty="0"/>
              <a:t>digital divide</a:t>
            </a:r>
            <a:r>
              <a:rPr lang="en-US" dirty="0"/>
              <a:t>. </a:t>
            </a:r>
          </a:p>
          <a:p>
            <a:r>
              <a:rPr lang="en-US" dirty="0"/>
              <a:t>This digital divide has led to the second form, a </a:t>
            </a:r>
            <a:r>
              <a:rPr lang="en-US" b="1" dirty="0"/>
              <a:t>knowledge gap</a:t>
            </a:r>
            <a:r>
              <a:rPr lang="en-US" dirty="0"/>
              <a:t>, which is, as it sounds, an ongoing and increasing gap in information for those who have less access to technology.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482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613E3-40E4-4D52-AC4B-EC034F684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D6089-270F-4B71-8E5E-CAAE67394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the beginning of the millennium, social science researchers have tried to bring attention to the digital divide, the uneven access to technology along race, class, and geographic lines. </a:t>
            </a:r>
          </a:p>
          <a:p>
            <a:r>
              <a:rPr lang="en-US" b="1" dirty="0"/>
              <a:t>The term became common in 1996, when then U.S. Vice-President Al Gore used it in a speech.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624445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FE1D8-08A5-445E-B6C2-8CB3546AF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2EFC5-7EE3-4723-AA77-CBF905D5C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the 20th century, </a:t>
            </a:r>
            <a:r>
              <a:rPr lang="en-US" b="1" dirty="0"/>
              <a:t>technology access was also a big part of the school experience </a:t>
            </a:r>
            <a:r>
              <a:rPr lang="en-US" dirty="0"/>
              <a:t>for those whose communities could afford it. </a:t>
            </a:r>
          </a:p>
          <a:p>
            <a:r>
              <a:rPr lang="en-US" dirty="0"/>
              <a:t>Early in the millennium, poorer communities had little or no technology access, while well-off families had personal computers at home and wired classrooms in their schools.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7119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49B4F-D51E-40EB-8E99-E5B804321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7BCA-C001-4470-85B0-6DD2634AE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Community as a concept was at the heart of sociology's project in the nineteenth century to understand social changes wrought by the transition to the new urban-industrial society.</a:t>
            </a:r>
          </a:p>
          <a:p>
            <a:r>
              <a:rPr lang="en-US" dirty="0"/>
              <a:t>Jenny </a:t>
            </a:r>
            <a:r>
              <a:rPr lang="en-US" dirty="0" err="1"/>
              <a:t>Preece</a:t>
            </a:r>
            <a:r>
              <a:rPr lang="en-US" dirty="0"/>
              <a:t> (2000) offers a list of definitions commonly used today for community, including </a:t>
            </a:r>
          </a:p>
          <a:p>
            <a:r>
              <a:rPr lang="en-US" b="1" dirty="0"/>
              <a:t>shared goals, common interests, shared activities and governance, cooperation, satisfaction of mutual needs, enjoyment and pleasure, and location.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873364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D6EBE-83CE-40C6-BDE0-FEC4CF57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Virtual and Online Community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C103C-4D57-4B84-8503-CC110799C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Virtual communities </a:t>
            </a:r>
            <a:r>
              <a:rPr lang="en-US" dirty="0"/>
              <a:t>were communities </a:t>
            </a:r>
            <a:r>
              <a:rPr lang="en-US" i="1" dirty="0"/>
              <a:t>in </a:t>
            </a:r>
            <a:r>
              <a:rPr lang="en-US" dirty="0"/>
              <a:t>cyberspace, that they were supported by, and existed solely in, interaction online. </a:t>
            </a:r>
          </a:p>
          <a:p>
            <a:r>
              <a:rPr lang="en-US" dirty="0"/>
              <a:t>This opened up a space for discussion of </a:t>
            </a:r>
            <a:r>
              <a:rPr lang="en-US" b="1" dirty="0"/>
              <a:t>online community </a:t>
            </a:r>
            <a:r>
              <a:rPr lang="en-US" dirty="0"/>
              <a:t>as something unrelated to, and therefore perhaps opposed to, community in real life.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80201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37D7B-C301-4C33-9443-AF08E5159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45782-0A6B-4B9D-8B48-938BC9EF6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internet communities should be understood not as a response to changes in the offline social, but as an example of them, seeing such groups </a:t>
            </a:r>
            <a:r>
              <a:rPr lang="en-US" b="1" dirty="0"/>
              <a:t>as</a:t>
            </a:r>
          </a:p>
          <a:p>
            <a:r>
              <a:rPr lang="en-US" b="1" dirty="0"/>
              <a:t>'a technologically supported continuation of a long term shift to communities organized by shared interests rather than shared place or shared ancestry</a:t>
            </a:r>
            <a:r>
              <a:rPr lang="en-US" dirty="0"/>
              <a:t>’</a:t>
            </a:r>
          </a:p>
          <a:p>
            <a:endParaRPr lang="en-US" b="1" dirty="0"/>
          </a:p>
          <a:p>
            <a:r>
              <a:rPr lang="en-US" b="1" dirty="0"/>
              <a:t>In </a:t>
            </a:r>
            <a:r>
              <a:rPr lang="en-US" dirty="0"/>
              <a:t>this emergent area, internet communities are examined with a view to understanding their internal dynamics, </a:t>
            </a:r>
            <a:r>
              <a:rPr lang="en-US" b="1" dirty="0"/>
              <a:t>the forms of relationship which they facilitate </a:t>
            </a:r>
            <a:r>
              <a:rPr lang="en-US" dirty="0"/>
              <a:t>or foreclose.</a:t>
            </a:r>
          </a:p>
          <a:p>
            <a:r>
              <a:rPr lang="en-US" dirty="0"/>
              <a:t>The form of relationships decides the type of any internet community.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75661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7E12E-9AAA-4DBD-9AD5-A93525D5D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Online identity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9A059-9CCB-4FEF-9086-F1EFB99D6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habits define us.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But how true is this for our digital habits?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175303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EF3F6-31B3-4686-B702-8B0451656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30F66-4A14-4DA7-AD73-BF9CC92B1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Are we the same online as offline?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952161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2EDE7-6581-4891-9241-C3ED20FE3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50D75-0BDC-4671-A907-7840542F3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3200" dirty="0"/>
              <a:t>How many good friends do you have?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9143085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80F50-EC05-437F-B7E7-32B3B600A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85DCC-D966-4AFC-AF63-9986EB741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early days of the internet, it was probably safe to assume that our online </a:t>
            </a:r>
            <a:r>
              <a:rPr lang="en-US" dirty="0" err="1"/>
              <a:t>behaviours</a:t>
            </a:r>
            <a:r>
              <a:rPr lang="en-US" dirty="0"/>
              <a:t> did not reveal much about our real-world personas. </a:t>
            </a:r>
          </a:p>
          <a:p>
            <a:r>
              <a:rPr lang="en-US" dirty="0"/>
              <a:t>This notion was </a:t>
            </a:r>
            <a:r>
              <a:rPr lang="en-US" dirty="0" err="1"/>
              <a:t>popularised</a:t>
            </a:r>
            <a:r>
              <a:rPr lang="en-US" dirty="0"/>
              <a:t> by the </a:t>
            </a:r>
          </a:p>
          <a:p>
            <a:endParaRPr lang="en-US" dirty="0"/>
          </a:p>
          <a:p>
            <a:r>
              <a:rPr lang="en-US" b="1" dirty="0"/>
              <a:t>“on the internet, nobody knows you’re dog” caption of a famous New Yorker cartoon.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1628863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ED2B9-FF6D-4169-93DD-A21D30B1F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Online identity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C2043-394B-49DE-B967-8906B1E52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From the beginning, theorists have been fascinated by the question of </a:t>
            </a:r>
          </a:p>
          <a:p>
            <a:endParaRPr lang="en-US" b="1" dirty="0"/>
          </a:p>
          <a:p>
            <a:r>
              <a:rPr lang="en-US" b="1" dirty="0">
                <a:solidFill>
                  <a:srgbClr val="00B050"/>
                </a:solidFill>
              </a:rPr>
              <a:t>how we develop a persona, and interact with each other in an environment as devoid of social cues as the early internet.</a:t>
            </a:r>
          </a:p>
          <a:p>
            <a:endParaRPr lang="en-GB" b="1" dirty="0"/>
          </a:p>
          <a:p>
            <a:r>
              <a:rPr lang="en-GB" b="1" dirty="0"/>
              <a:t>Sherry </a:t>
            </a:r>
            <a:r>
              <a:rPr lang="en-US" b="1" dirty="0"/>
              <a:t>Turkle</a:t>
            </a:r>
            <a:r>
              <a:rPr lang="en-US" dirty="0"/>
              <a:t>, whose study of early MUD users (see note p. 119) has become a </a:t>
            </a:r>
            <a:r>
              <a:rPr lang="en-GB" dirty="0"/>
              <a:t>landmark text.</a:t>
            </a:r>
          </a:p>
        </p:txBody>
      </p:sp>
    </p:spTree>
    <p:extLst>
      <p:ext uri="{BB962C8B-B14F-4D97-AF65-F5344CB8AC3E}">
        <p14:creationId xmlns:p14="http://schemas.microsoft.com/office/powerpoint/2010/main" val="13447721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86ECC-58F6-41E2-BCC7-13461BA15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0E8AF-241E-4DF6-BA14-58040F548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Turkle the </a:t>
            </a:r>
            <a:r>
              <a:rPr lang="en-US" b="1" dirty="0"/>
              <a:t>'subjective computer' </a:t>
            </a:r>
            <a:r>
              <a:rPr lang="en-US" dirty="0"/>
              <a:t>differs radically from other technologies.</a:t>
            </a:r>
          </a:p>
          <a:p>
            <a:r>
              <a:rPr lang="en-US" dirty="0"/>
              <a:t>This is in so far as people use computer and online 'tools</a:t>
            </a:r>
            <a:r>
              <a:rPr lang="en-US" b="1" dirty="0"/>
              <a:t>’ in search of new experiences which will change their ways of thinking rather than simply as a tool to do a predetermined job.</a:t>
            </a:r>
          </a:p>
          <a:p>
            <a:r>
              <a:rPr lang="en-US" dirty="0"/>
              <a:t>As a result cyberspace is, for Turkle, a </a:t>
            </a:r>
            <a:r>
              <a:rPr lang="en-US" b="1" dirty="0"/>
              <a:t>self-consciously reflexive space</a:t>
            </a:r>
            <a:r>
              <a:rPr lang="en-US" dirty="0"/>
              <a:t>, </a:t>
            </a:r>
          </a:p>
          <a:p>
            <a:r>
              <a:rPr lang="en-US" dirty="0"/>
              <a:t>An arena where </a:t>
            </a:r>
            <a:r>
              <a:rPr lang="en-US" b="1" dirty="0">
                <a:solidFill>
                  <a:srgbClr val="00B050"/>
                </a:solidFill>
              </a:rPr>
              <a:t>'you are who you pretend to be'</a:t>
            </a:r>
            <a:endParaRPr lang="en-GB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5113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931D6-56B8-4EFF-A721-171C9DEEF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A4166-6569-4D59-AAEE-FC769555A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AS per this idea,</a:t>
            </a:r>
            <a:r>
              <a:rPr lang="en-US" dirty="0">
                <a:solidFill>
                  <a:srgbClr val="0070C0"/>
                </a:solidFill>
              </a:rPr>
              <a:t> the online self is multiple, transitory and always in the process of redevelopment. </a:t>
            </a:r>
          </a:p>
          <a:p>
            <a:endParaRPr lang="en-US" dirty="0"/>
          </a:p>
          <a:p>
            <a:r>
              <a:rPr lang="en-US" dirty="0"/>
              <a:t>The end result of this process is the development of a global </a:t>
            </a:r>
            <a:r>
              <a:rPr lang="en-US" b="1" dirty="0"/>
              <a:t>'melting pot' </a:t>
            </a:r>
            <a:r>
              <a:rPr lang="en-US" dirty="0"/>
              <a:t>self.</a:t>
            </a:r>
          </a:p>
          <a:p>
            <a:endParaRPr lang="en-US" dirty="0"/>
          </a:p>
          <a:p>
            <a:r>
              <a:rPr lang="en-US" dirty="0"/>
              <a:t>The core idea is that as </a:t>
            </a:r>
            <a:r>
              <a:rPr lang="en-US" b="1" dirty="0">
                <a:solidFill>
                  <a:srgbClr val="00B050"/>
                </a:solidFill>
              </a:rPr>
              <a:t>we develop and express multiple characters, </a:t>
            </a:r>
            <a:r>
              <a:rPr lang="en-US" dirty="0"/>
              <a:t>drawing on latent aspects of our personality and 'projecting' them into coherent personas, </a:t>
            </a:r>
            <a:r>
              <a:rPr lang="en-US" b="1" dirty="0">
                <a:solidFill>
                  <a:srgbClr val="00B050"/>
                </a:solidFill>
              </a:rPr>
              <a:t>we come more and more to 'live in each other's brains'.</a:t>
            </a:r>
            <a:endParaRPr lang="en-GB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7672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5C278-0FE7-4387-9EFB-E027BA46B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38564-9291-4E7B-A1AB-170835A20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Thus she argues:</a:t>
            </a:r>
          </a:p>
          <a:p>
            <a:pPr marL="0" indent="0">
              <a:buNone/>
            </a:pPr>
            <a:r>
              <a:rPr lang="en-US" b="1" u="sng" dirty="0">
                <a:solidFill>
                  <a:srgbClr val="00B050"/>
                </a:solidFill>
              </a:rPr>
              <a:t>'With our relationships spread across the globe and our knowledge of other cultures relativizing our attitudes and depriving us of any norm ... Individual notions of self vanish’. </a:t>
            </a:r>
          </a:p>
          <a:p>
            <a:pPr marL="0" indent="0">
              <a:buNone/>
            </a:pPr>
            <a:endParaRPr lang="en-US" b="1" u="sng" dirty="0">
              <a:solidFill>
                <a:srgbClr val="00B050"/>
              </a:solidFill>
            </a:endParaRPr>
          </a:p>
          <a:p>
            <a:r>
              <a:rPr lang="en-US" dirty="0"/>
              <a:t>Drawing on Foucault, Poster argues that the </a:t>
            </a:r>
            <a:r>
              <a:rPr lang="en-US" b="1" dirty="0"/>
              <a:t>'individual is not a natural being, is not a being centered in consciousness, but is actually given shape in the interactions that occur in language and in </a:t>
            </a:r>
            <a:r>
              <a:rPr lang="en-GB" b="1" dirty="0"/>
              <a:t>action’.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5585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3859C-DF27-4B9E-BB92-F8ACD8865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E0C51-2BED-4D2C-A101-12CA5A6D6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43064"/>
            <a:ext cx="10820400" cy="4575622"/>
          </a:xfrm>
        </p:spPr>
        <p:txBody>
          <a:bodyPr>
            <a:normAutofit/>
          </a:bodyPr>
          <a:lstStyle/>
          <a:p>
            <a:r>
              <a:rPr lang="en-US" b="1" dirty="0"/>
              <a:t>The concept of the mask</a:t>
            </a:r>
          </a:p>
          <a:p>
            <a:r>
              <a:rPr lang="en-US" dirty="0"/>
              <a:t>Dorian </a:t>
            </a:r>
            <a:r>
              <a:rPr lang="en-US" dirty="0" err="1"/>
              <a:t>Wiszniewski</a:t>
            </a:r>
            <a:r>
              <a:rPr lang="en-US" dirty="0"/>
              <a:t> and </a:t>
            </a:r>
            <a:r>
              <a:rPr lang="en-US" dirty="0">
                <a:hlinkClick r:id="rId2" tooltip="Richard Coyne"/>
              </a:rPr>
              <a:t>Richard Coyne</a:t>
            </a:r>
            <a:r>
              <a:rPr lang="en-US" dirty="0"/>
              <a:t> in their contribution to the book </a:t>
            </a:r>
            <a:r>
              <a:rPr lang="en-US" i="1" dirty="0"/>
              <a:t>Building Virtual Communities</a:t>
            </a:r>
            <a:r>
              <a:rPr lang="en-US" dirty="0"/>
              <a:t> explore online identity.</a:t>
            </a:r>
          </a:p>
          <a:p>
            <a:r>
              <a:rPr lang="en-US" dirty="0"/>
              <a:t>They point out that whenever an individual interacts in a social sphere they portray a mask of their identity. </a:t>
            </a:r>
          </a:p>
          <a:p>
            <a:r>
              <a:rPr lang="en-US" dirty="0"/>
              <a:t>The online mask does not reveal the actual identity of a person. It, however, does reveal an example of what lies behind the mask. For instance, if a person chooses to act like a </a:t>
            </a:r>
            <a:r>
              <a:rPr lang="en-US" dirty="0">
                <a:hlinkClick r:id="rId3" tooltip="Celebrity"/>
              </a:rPr>
              <a:t>rock star</a:t>
            </a:r>
            <a:r>
              <a:rPr lang="en-US" dirty="0"/>
              <a:t> online, this metaphor reveals an interest in rock music. Even if a person chooses to hide behind a totally </a:t>
            </a:r>
            <a:r>
              <a:rPr lang="en-US" dirty="0">
                <a:hlinkClick r:id="rId4" tooltip="False identity"/>
              </a:rPr>
              <a:t>false identity</a:t>
            </a:r>
            <a:r>
              <a:rPr lang="en-US" dirty="0"/>
              <a:t>, this says something about the fear and lack of self-esteem behind the false mask.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74682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E6D46-69E0-4C7E-8F27-403428B12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Blended identity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F918D-2C3A-4813-AE50-C1B1115D2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mask perspective is likened to the concept of 'blended identity', whereby the offline-self informs the creation of a new online-self, which in turn informs the offline-self through further interaction with those the individual first met online.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8574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FFF8E-6E78-45FC-A1D6-CBCD8BC0E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C05B4-A6A2-4261-B792-2ABEDF534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/>
          </a:p>
          <a:p>
            <a:r>
              <a:rPr lang="en-US" sz="3600" dirty="0"/>
              <a:t>How many people do you meet for coffee or a movie?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208695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3BEDD-7968-4611-8591-B2D64A0FE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209CC-52B0-430A-93FD-500297C86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/>
          </a:p>
          <a:p>
            <a:r>
              <a:rPr lang="en-US" sz="3600" dirty="0"/>
              <a:t>How many would you call with news about an illness or invite to your wedding?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705986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C99AD-4AC8-4D89-9EA7-31C7C4182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6460E-5056-498C-B519-BA777D120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/>
          </a:p>
          <a:p>
            <a:r>
              <a:rPr lang="en-US" sz="3600" dirty="0"/>
              <a:t>Now, how many “friends” do you have on Facebook?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70144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5F66D-367F-4249-B498-5FC04E6A0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C31D8-B2E6-4647-B6CC-F5C7E19BD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43088"/>
            <a:ext cx="10820400" cy="4375598"/>
          </a:xfrm>
        </p:spPr>
        <p:txBody>
          <a:bodyPr>
            <a:normAutofit/>
          </a:bodyPr>
          <a:lstStyle/>
          <a:p>
            <a:r>
              <a:rPr lang="en-US" sz="2400" dirty="0"/>
              <a:t>Technology has changed how we interact with each other. It has turned “friend” into a verb and has made it possible to share ordinary/everyday news (“My dog just threw up under the bed! Ugh!”) with hundreds or even thousands of people who might know you only slightly, if at all. </a:t>
            </a:r>
          </a:p>
          <a:p>
            <a:r>
              <a:rPr lang="en-US" sz="2400" dirty="0"/>
              <a:t>Through the magic of Facebook, you might know about an old elementary school friend’s new job before her mother does. </a:t>
            </a:r>
          </a:p>
          <a:p>
            <a:r>
              <a:rPr lang="en-US" sz="2400" dirty="0"/>
              <a:t>By thinking of everyone as fair game in networking for personal gain, we can now market ourselves professionally to the world with LinkedIn.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04776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7AB8B-AA34-401A-8FF9-A39753CBB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Sociology of internet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FF672-9A14-4FD4-8957-AC0E7B458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Sociology</a:t>
            </a:r>
            <a:r>
              <a:rPr lang="en-US" dirty="0"/>
              <a:t> is the scientific study of society, including patterns of social relationships, social interaction, and culture. </a:t>
            </a:r>
          </a:p>
          <a:p>
            <a:r>
              <a:rPr lang="en-US" dirty="0"/>
              <a:t>The </a:t>
            </a:r>
            <a:r>
              <a:rPr lang="en-US" b="1" dirty="0"/>
              <a:t>sociology of the Internet</a:t>
            </a:r>
            <a:r>
              <a:rPr lang="en-US" dirty="0"/>
              <a:t> involves the application of sociological theory and method to the Internet as a source of information and communication. </a:t>
            </a:r>
          </a:p>
          <a:p>
            <a:r>
              <a:rPr lang="en-US" dirty="0"/>
              <a:t>Sociologists are concerned with the social implications of the technology; </a:t>
            </a:r>
            <a:r>
              <a:rPr lang="en-US" b="1" dirty="0"/>
              <a:t>new social networks, virtual communities and ways of interaction that have arisen, as well as issues related to cyber crime.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5470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132E9-ECA3-427C-8B8F-E9B131A32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Sociology of the Internet: An Historical Overview </a:t>
            </a:r>
            <a:br>
              <a:rPr lang="en-US" b="1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5C2FC-C020-4800-883A-27C8E7510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late 1990s, the sociology of the internet took shape as a subfield. </a:t>
            </a:r>
          </a:p>
          <a:p>
            <a:r>
              <a:rPr lang="en-US" dirty="0"/>
              <a:t>The sudden widespread diffusion and adoption of the internet in the U.S. and other Western nations drew the attention of sociologists because the early platforms enabled by this technology--</a:t>
            </a:r>
            <a:r>
              <a:rPr lang="en-US" b="1" dirty="0"/>
              <a:t>email, list-serves, discussion boards and forums, online news and writing, and early forms of chat programs-</a:t>
            </a:r>
            <a:r>
              <a:rPr lang="en-US" dirty="0"/>
              <a:t>-were seen as having significant impacts on communication and social interaction. </a:t>
            </a:r>
          </a:p>
        </p:txBody>
      </p:sp>
    </p:spTree>
    <p:extLst>
      <p:ext uri="{BB962C8B-B14F-4D97-AF65-F5344CB8AC3E}">
        <p14:creationId xmlns:p14="http://schemas.microsoft.com/office/powerpoint/2010/main" val="3517751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D9FBF-1AEE-4899-83D3-3729DC406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FAAFC-3068-4C19-8B28-FCADC14F3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Internet technology allowed for </a:t>
            </a:r>
            <a:r>
              <a:rPr lang="en-US" sz="2800" b="1" dirty="0"/>
              <a:t>new forms of communication, new sources of information, and new ways of disseminating it</a:t>
            </a:r>
            <a:r>
              <a:rPr lang="en-US" sz="2800" dirty="0"/>
              <a:t>, </a:t>
            </a:r>
          </a:p>
          <a:p>
            <a:endParaRPr lang="en-US" sz="2800" dirty="0"/>
          </a:p>
          <a:p>
            <a:r>
              <a:rPr lang="en-US" sz="2800" dirty="0"/>
              <a:t>and sociologists wanted to understand </a:t>
            </a:r>
            <a:r>
              <a:rPr lang="en-US" sz="2800" b="1" dirty="0"/>
              <a:t>how these would impact people's lives, cultural patterns, and social trends, as well as larger social structures</a:t>
            </a:r>
            <a:r>
              <a:rPr lang="en-US" sz="2800" dirty="0"/>
              <a:t>, like the economy and politics.</a:t>
            </a: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834126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5819</TotalTime>
  <Words>1507</Words>
  <Application>Microsoft Office PowerPoint</Application>
  <PresentationFormat>Widescreen</PresentationFormat>
  <Paragraphs>90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Century Gothic</vt:lpstr>
      <vt:lpstr>Vapor Trail</vt:lpstr>
      <vt:lpstr>Sociology of the Internet and New Media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Sociology of internet</vt:lpstr>
      <vt:lpstr>Sociology of the Internet: An Historical Overview  </vt:lpstr>
      <vt:lpstr>PowerPoint Presentation</vt:lpstr>
      <vt:lpstr>Key concepts of sociology and internet</vt:lpstr>
      <vt:lpstr>Access</vt:lpstr>
      <vt:lpstr>PowerPoint Presentation</vt:lpstr>
      <vt:lpstr>PowerPoint Presentation</vt:lpstr>
      <vt:lpstr>PowerPoint Presentation</vt:lpstr>
      <vt:lpstr>Community</vt:lpstr>
      <vt:lpstr>Virtual and Online Community </vt:lpstr>
      <vt:lpstr>PowerPoint Presentation</vt:lpstr>
      <vt:lpstr>Online identity</vt:lpstr>
      <vt:lpstr>PowerPoint Presentation</vt:lpstr>
      <vt:lpstr>PowerPoint Presentation</vt:lpstr>
      <vt:lpstr>Online identity</vt:lpstr>
      <vt:lpstr>PowerPoint Presentation</vt:lpstr>
      <vt:lpstr>PowerPoint Presentation</vt:lpstr>
      <vt:lpstr>PowerPoint Presentation</vt:lpstr>
      <vt:lpstr>PowerPoint Presentation</vt:lpstr>
      <vt:lpstr>Blended identity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Sociology of the Internet and New Media  </dc:title>
  <dc:creator>Geeta Kashyap</dc:creator>
  <cp:lastModifiedBy>Geeta Kashyap</cp:lastModifiedBy>
  <cp:revision>60</cp:revision>
  <dcterms:created xsi:type="dcterms:W3CDTF">2020-02-17T03:56:59Z</dcterms:created>
  <dcterms:modified xsi:type="dcterms:W3CDTF">2020-02-21T04:56:26Z</dcterms:modified>
</cp:coreProperties>
</file>